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035D8D-99C8-411E-BDCF-ABA9ED35F8E0}" v="1071" dt="2021-06-21T20:56:06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3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8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33ED5-863F-4EEA-8B45-453F1FCEF6B9}" type="slidenum">
              <a:rPr lang="ru-RU" altLang="en-US" smtClean="0"/>
              <a:pPr/>
              <a:t>79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173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5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/>
              <a:t>Chapter 7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390044"/>
              </p:ext>
            </p:extLst>
          </p:nvPr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709988" imgH="2963863" progId="MS_ClipArt_Gallery.2">
                  <p:embed/>
                </p:oleObj>
              </mc:Choice>
              <mc:Fallback>
                <p:oleObj name="Clip" r:id="rId2" imgW="3709988" imgH="2963863" progId="MS_ClipArt_Gallery.2">
                  <p:embed/>
                  <p:pic>
                    <p:nvPicPr>
                      <p:cNvPr id="1013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044F9-5446-4CB1-BB5A-6A82BE53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r>
              <a:rPr lang="en-US" dirty="0"/>
              <a:t>Writing a Summary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259141"/>
              </p:ext>
            </p:extLst>
          </p:nvPr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92327" imgH="901722" progId="MS_ClipArt_Gallery.2">
                  <p:embed/>
                </p:oleObj>
              </mc:Choice>
              <mc:Fallback>
                <p:oleObj name="Clip" r:id="rId2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654326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565453" imgH="1493215" progId="MS_ClipArt_Gallery.2">
                  <p:embed/>
                </p:oleObj>
              </mc:Choice>
              <mc:Fallback>
                <p:oleObj name="Clip" r:id="rId3" imgW="1565453" imgH="1493215" progId="MS_ClipArt_Gallery.2">
                  <p:embed/>
                  <p:pic>
                    <p:nvPicPr>
                      <p:cNvPr id="114692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84639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218648" imgH="1345452" progId="MS_ClipArt_Gallery.2">
                  <p:embed/>
                </p:oleObj>
              </mc:Choice>
              <mc:Fallback>
                <p:oleObj name="Clip" r:id="rId3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 descr="Photo of a student taking a math tes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56469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878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600592"/>
              </p:ext>
            </p:extLst>
          </p:nvPr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52396" imgH="1223727" progId="MS_ClipArt_Gallery.2">
                  <p:embed/>
                </p:oleObj>
              </mc:Choice>
              <mc:Fallback>
                <p:oleObj name="Clip" r:id="rId2" imgW="1252396" imgH="1223727" progId="MS_ClipArt_Gallery.2">
                  <p:embed/>
                  <p:pic>
                    <p:nvPicPr>
                      <p:cNvPr id="11981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 descr="Drawing of Thomas Jeffers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856609"/>
              </p:ext>
            </p:extLst>
          </p:nvPr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6633172" progId="MS_ClipArt_Gallery.2">
                  <p:embed/>
                </p:oleObj>
              </mc:Choice>
              <mc:Fallback>
                <p:oleObj name="Clip" r:id="rId2" imgW="4579545" imgH="6633172" progId="MS_ClipArt_Gallery.2">
                  <p:embed/>
                  <p:pic>
                    <p:nvPicPr>
                      <p:cNvPr id="120836" name="Object 4" descr="Drawing of Thomas Jeffers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62787"/>
              </p:ext>
            </p:extLst>
          </p:nvPr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12185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272814"/>
              </p:ext>
            </p:extLst>
          </p:nvPr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77263" imgH="1286561" progId="MS_ClipArt_Gallery.2">
                  <p:embed/>
                </p:oleObj>
              </mc:Choice>
              <mc:Fallback>
                <p:oleObj name="Clip" r:id="rId2" imgW="1877263" imgH="1286561" progId="MS_ClipArt_Gallery.2">
                  <p:embed/>
                  <p:pic>
                    <p:nvPicPr>
                      <p:cNvPr id="12288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 descr="Photo shows a group of students studying for a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12577"/>
              </p:ext>
            </p:extLst>
          </p:nvPr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39548" imgH="642181" progId="MS_ClipArt_Gallery.2">
                  <p:embed/>
                </p:oleObj>
              </mc:Choice>
              <mc:Fallback>
                <p:oleObj name="Clip" r:id="rId2" imgW="1039548" imgH="642181" progId="MS_ClipArt_Gallery.2">
                  <p:embed/>
                  <p:pic>
                    <p:nvPicPr>
                      <p:cNvPr id="1638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Photo shows a stressed student trying to do a lot of studying at the last minut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>
            <a:hlinkClick r:id="rId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 descr="Photo shows and anxious student taking an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 descr="Photo shows a smiling student who is motivated to study for the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Photo shows two people in beach chairs looking at the ocea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Photo shows a family riding bicycl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 descr="Graphic shows and exam with an A+ grad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583294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66367" imgH="1768450" progId="MS_ClipArt_Gallery.2">
                  <p:embed/>
                </p:oleObj>
              </mc:Choice>
              <mc:Fallback>
                <p:oleObj name="Clip" r:id="rId2" imgW="1566367" imgH="1768450" progId="MS_ClipArt_Gallery.2">
                  <p:embed/>
                  <p:pic>
                    <p:nvPicPr>
                      <p:cNvPr id="4099" name="Object 3" descr="Graphic shows and exam with an A+ grad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 descr="Photo shows a frustrated student who is anxious about taking an exam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 descr="Photo shows a student focusing on the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8013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22079" imgH="2095877" progId="MS_ClipArt_Gallery.2">
                  <p:embed/>
                </p:oleObj>
              </mc:Choice>
              <mc:Fallback>
                <p:oleObj name="Clip" r:id="rId2" imgW="1622079" imgH="2095877" progId="MS_ClipArt_Gallery.2">
                  <p:embed/>
                  <p:pic>
                    <p:nvPicPr>
                      <p:cNvPr id="3482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 descr="Photo shows a student who is anxious about math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 descr="Photo shows a teacher doing a math problem step-by-step from th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600" y="4832739"/>
            <a:ext cx="1656184" cy="183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 descr="Math is f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Photo shows a student doing home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This is a photo of a study group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 descr="The Math Success Formula includes hard work which leads to experience which leads to confidence which leads to satisfaction and success in math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01424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754863" progId="MS_ClipArt_Gallery.2">
                  <p:embed/>
                </p:oleObj>
              </mc:Choice>
              <mc:Fallback>
                <p:oleObj name="Clip" r:id="rId2" imgW="1831818" imgH="1754863" progId="MS_ClipArt_Gallery.2">
                  <p:embed/>
                  <p:pic>
                    <p:nvPicPr>
                      <p:cNvPr id="47112" name="Object 8" descr="The Math Success Formula includes hard work which leads to experience which leads to confidence which leads to satisfaction and success in math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77181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31818" imgH="1754863" progId="MS_ClipArt_Gallery.2">
                  <p:embed/>
                </p:oleObj>
              </mc:Choice>
              <mc:Fallback>
                <p:oleObj name="Clip" r:id="rId4" imgW="1831818" imgH="1754863" progId="MS_ClipArt_Gallery.2">
                  <p:embed/>
                  <p:pic>
                    <p:nvPicPr>
                      <p:cNvPr id="47113" name="Object 9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433759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4" name="Object 1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015554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5" name="Object 1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98558"/>
              </p:ext>
            </p:extLst>
          </p:nvPr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3819" imgH="1826971" progId="MS_ClipArt_Gallery.2">
                  <p:embed/>
                </p:oleObj>
              </mc:Choice>
              <mc:Fallback>
                <p:oleObj name="Clip" r:id="rId2" imgW="1753819" imgH="1826971" progId="MS_ClipArt_Gallery.2">
                  <p:embed/>
                  <p:pic>
                    <p:nvPicPr>
                      <p:cNvPr id="4813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984765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614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 descr="Photo of a bowl of cereal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 descr="Photo of a variety of frui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 descr="Photo of a bowl of yogurt with fru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pencils, pens, and ma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lan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 descr="Scantr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 descr="Calcul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 descr="Photo of an alarm cl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140205"/>
              </p:ext>
            </p:extLst>
          </p:nvPr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95628" imgH="1607515" progId="MS_ClipArt_Gallery.2">
                  <p:embed/>
                </p:oleObj>
              </mc:Choice>
              <mc:Fallback>
                <p:oleObj name="Clip" r:id="rId2" imgW="1595628" imgH="1607515" progId="MS_ClipArt_Gallery.2">
                  <p:embed/>
                  <p:pic>
                    <p:nvPicPr>
                      <p:cNvPr id="542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 descr="Photo of a student looking over the test befor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31606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4734" imgH="1709014" progId="MS_ClipArt_Gallery.2">
                  <p:embed/>
                </p:oleObj>
              </mc:Choice>
              <mc:Fallback>
                <p:oleObj name="Clip" r:id="rId2" imgW="1754734" imgH="1709014" progId="MS_ClipArt_Gallery.2">
                  <p:embed/>
                  <p:pic>
                    <p:nvPicPr>
                      <p:cNvPr id="5632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8072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61158" imgH="2709367" progId="MS_ClipArt_Gallery.2">
                  <p:embed/>
                </p:oleObj>
              </mc:Choice>
              <mc:Fallback>
                <p:oleObj name="Clip" r:id="rId2" imgW="2861158" imgH="2709367" progId="MS_ClipArt_Gallery.2">
                  <p:embed/>
                  <p:pic>
                    <p:nvPicPr>
                      <p:cNvPr id="5837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Photo of a student cheating by looking at another student's 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 descr="Photo of a study gro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00107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6144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0056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75984" imgH="3464459" progId="MS_ClipArt_Gallery.2">
                  <p:embed/>
                </p:oleObj>
              </mc:Choice>
              <mc:Fallback>
                <p:oleObj name="Clip" r:id="rId2" imgW="2875984" imgH="3464459" progId="MS_ClipArt_Gallery.2">
                  <p:embed/>
                  <p:pic>
                    <p:nvPicPr>
                      <p:cNvPr id="8196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2492896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20C93-955A-4038-B836-AE216425E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r>
              <a:rPr lang="en-US" sz="3200" dirty="0"/>
              <a:t>Example of a Double Negative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336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828032" imgH="4093331" progId="MS_ClipArt_Gallery.2">
                  <p:embed/>
                </p:oleObj>
              </mc:Choice>
              <mc:Fallback>
                <p:oleObj name="Clip" r:id="rId2" imgW="4828032" imgH="4093331" progId="MS_ClipArt_Gallery.2">
                  <p:embed/>
                  <p:pic>
                    <p:nvPicPr>
                      <p:cNvPr id="757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 descr="This is a cartoon of a duck used as a decoy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96233"/>
              </p:ext>
            </p:extLst>
          </p:nvPr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78851" name="Object 3" descr="This is a cartoon of a duck used as a decoy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12813" y="1988840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40183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0676BF-8025-4B8E-B28C-97ECED3A80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1196752"/>
            <a:ext cx="7416800" cy="508000"/>
          </a:xfrm>
        </p:spPr>
        <p:txBody>
          <a:bodyPr/>
          <a:lstStyle/>
          <a:p>
            <a:r>
              <a:rPr lang="en-US" sz="2800" dirty="0"/>
              <a:t>How to Write a Multiple-Choice Question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8829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671588" imgH="5234412" progId="MS_ClipArt_Gallery.5">
                  <p:embed/>
                </p:oleObj>
              </mc:Choice>
              <mc:Fallback>
                <p:oleObj name="Clip" r:id="rId2" imgW="4671588" imgH="5234412" progId="MS_ClipArt_Gallery.5">
                  <p:embed/>
                  <p:pic>
                    <p:nvPicPr>
                      <p:cNvPr id="921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90932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09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1576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090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07182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2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42535"/>
              </p:ext>
            </p:extLst>
          </p:nvPr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192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 descr="The decoy is B. A type of floor ma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10142"/>
              </p:ext>
            </p:extLst>
          </p:nvPr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3972" name="Object 4" descr="The decoy is B. A type of floor mat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35998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602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 descr="The decoys are:&#10;A. 281 (low number)&#10;D. 981 (high number)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61520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6022" name="Object 6" descr="The decoys are:&#10;A. 281 (low number)&#10;D. 981 (high number)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 descr="The decoys are:&#10;&#10;A. 1&#10;D. 6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0148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90115" name="Object 3" descr="The decoys are:&#10;&#10;A. 1&#10;D. 6 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 descr="The decoys are:&#10;A. 1&#10;D.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653479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90116" name="Object 4" descr="The decoys are:&#10;A. 1&#10;D.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 descr="A+ Great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 descr="Time for 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0111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5">
                  <p:embed/>
                </p:oleObj>
              </mc:Choice>
              <mc:Fallback>
                <p:oleObj name="Clip" r:id="rId2" imgW="4579545" imgH="4116309" progId="MS_ClipArt_Gallery.5">
                  <p:embed/>
                  <p:pic>
                    <p:nvPicPr>
                      <p:cNvPr id="92165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70137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5">
                  <p:embed/>
                </p:oleObj>
              </mc:Choice>
              <mc:Fallback>
                <p:oleObj name="Clip" r:id="rId4" imgW="4579545" imgH="4116309" progId="MS_ClipArt_Gallery.5">
                  <p:embed/>
                  <p:pic>
                    <p:nvPicPr>
                      <p:cNvPr id="92166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 descr="The look alike options are:&#10;&#10;B. Nephron (Correct answer)&#10;C. Neur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955256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7" name="Object 7" descr="The look alike options are:&#10;&#10;B. Nephron (Correct answer)&#10;C. Neur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 descr="The decoys are:&#10;A. Right answer&#10;C. General qualifier&#10;D. True state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48800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100357" name="Object 5" descr="The decoys are:&#10;A. Right answer&#10;C. General qualifier&#10;D. True statemen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42419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100358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831467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9" name="Object 7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2477</Words>
  <Application>Microsoft Office PowerPoint</Application>
  <PresentationFormat>On-screen Show (4:3)</PresentationFormat>
  <Paragraphs>457</Paragraphs>
  <Slides>122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Writing a Summary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Example of a Double Negative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How to Write a Multiple-Choice Question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108</cp:revision>
  <dcterms:created xsi:type="dcterms:W3CDTF">2006-06-29T12:15:01Z</dcterms:created>
  <dcterms:modified xsi:type="dcterms:W3CDTF">2021-06-21T21:07:29Z</dcterms:modified>
</cp:coreProperties>
</file>